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59" r:id="rId4"/>
    <p:sldId id="264" r:id="rId5"/>
    <p:sldId id="275" r:id="rId6"/>
    <p:sldId id="276" r:id="rId7"/>
    <p:sldId id="277" r:id="rId8"/>
    <p:sldId id="267" r:id="rId9"/>
    <p:sldId id="283" r:id="rId10"/>
    <p:sldId id="278" r:id="rId11"/>
    <p:sldId id="279" r:id="rId12"/>
    <p:sldId id="268" r:id="rId13"/>
    <p:sldId id="269" r:id="rId14"/>
    <p:sldId id="272" r:id="rId15"/>
    <p:sldId id="273" r:id="rId16"/>
    <p:sldId id="280" r:id="rId17"/>
    <p:sldId id="282" r:id="rId18"/>
    <p:sldId id="26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wang Soo In" initials="HSI" lastIdx="2" clrIdx="0">
    <p:extLst>
      <p:ext uri="{19B8F6BF-5375-455C-9EA6-DF929625EA0E}">
        <p15:presenceInfo xmlns:p15="http://schemas.microsoft.com/office/powerpoint/2012/main" userId="45434f4cfe5a8677" providerId="Windows Live"/>
      </p:ext>
    </p:extLst>
  </p:cmAuthor>
  <p:cmAuthor id="2" name="82102" initials="8" lastIdx="2" clrIdx="1">
    <p:extLst>
      <p:ext uri="{19B8F6BF-5375-455C-9EA6-DF929625EA0E}">
        <p15:presenceInfo xmlns:p15="http://schemas.microsoft.com/office/powerpoint/2012/main" userId="82102" providerId="None"/>
      </p:ext>
    </p:extLst>
  </p:cmAuthor>
  <p:cmAuthor id="3" name="최 혜정" initials="최혜" lastIdx="3" clrIdx="2">
    <p:extLst>
      <p:ext uri="{19B8F6BF-5375-455C-9EA6-DF929625EA0E}">
        <p15:presenceInfo xmlns:p15="http://schemas.microsoft.com/office/powerpoint/2012/main" userId="922a6cc4277e17c4" providerId="Windows Live"/>
      </p:ext>
    </p:extLst>
  </p:cmAuthor>
  <p:cmAuthor id="4" name="mark2" initials="m" lastIdx="1" clrIdx="3">
    <p:extLst>
      <p:ext uri="{19B8F6BF-5375-455C-9EA6-DF929625EA0E}">
        <p15:presenceInfo xmlns:p15="http://schemas.microsoft.com/office/powerpoint/2012/main" userId="mark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B"/>
    <a:srgbClr val="FECB55"/>
    <a:srgbClr val="93BDAF"/>
    <a:srgbClr val="FB6A31"/>
    <a:srgbClr val="424242"/>
    <a:srgbClr val="104A56"/>
    <a:srgbClr val="92BEAF"/>
    <a:srgbClr val="EDEDED"/>
    <a:srgbClr val="9AC87A"/>
    <a:srgbClr val="D8E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6-11T03:43:39.466" idx="1">
    <p:pos x="1545" y="846"/>
    <p:text>@app.route 메서드는 url 규칙을 받아 해당하는 규칙의 url로 요청이 들어온 경우, 등록한 함수를 실행하게끔 설정하는 역할.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6-11T03:59:09.588" idx="2">
    <p:pos x="4463" y="1205"/>
    <p:text>구글이 제공하는 클라우드 메세징 서비스</p:text>
    <p:extLst>
      <p:ext uri="{C676402C-5697-4E1C-873F-D02D1690AC5C}">
        <p15:threadingInfo xmlns:p15="http://schemas.microsoft.com/office/powerpoint/2012/main" timeZoneBias="-540"/>
      </p:ext>
    </p:extLst>
  </p:cm>
  <p:cm authorId="3" dt="2020-06-11T03:59:13.960" idx="3">
    <p:pos x="4947" y="1909"/>
    <p:text>html 데이터를 다루는 오픈소스 자바 라이브러리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4BDED-5F83-4C6B-8711-D1DDFA505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5A1654-E436-4851-929F-1127AFC21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DF70D4-F6FB-4A10-86DB-6405820A4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47A1-47B6-4E85-BF0D-EDDC4A8A7829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DF980A-152A-4F42-9616-5B173B854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DABD4-1402-4EE9-A386-C64FFCFAA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4209E-BA8B-4839-A6E8-444084CDA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0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2EF7E-DA35-4D6B-AF5C-58A836F9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3778CF-959C-42C7-8129-4EA922003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953691-255F-4D27-A4F9-E7B5E7BDC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47A1-47B6-4E85-BF0D-EDDC4A8A7829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DABAE-A413-47B2-B2C6-93EA0B11D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C6BE2-A3A0-4AF4-951E-9CAB605B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4209E-BA8B-4839-A6E8-444084CDA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419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AC210A-B34F-4EEA-A788-5B5877DE6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1498E9-CAEC-418C-9133-77E955FCB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D0CF6-B5BA-4A9E-AEE5-9D5E3000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47A1-47B6-4E85-BF0D-EDDC4A8A7829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E961B3-DD9A-4025-9D0B-7BFF692AD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45781-8735-4FA2-B2C1-22A298BB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4209E-BA8B-4839-A6E8-444084CDA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569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BC67D-E266-4FAD-8070-FD37938B0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F9702-1376-48AE-A6D6-1BDDF4437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BD9D9D-1A20-448B-93D5-582D7E111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47A1-47B6-4E85-BF0D-EDDC4A8A7829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269ED7-A6C5-48CA-AF88-FAD2C7F9A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CBCE17-F04E-4444-B4A4-650865604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4209E-BA8B-4839-A6E8-444084CDA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80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80A7C-D48E-461C-B63D-AF6ECA04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9B084A-085B-4FEF-9A5C-8AD9671A1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AEA347-5E76-4CF3-A736-2FA264057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47A1-47B6-4E85-BF0D-EDDC4A8A7829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2D308F-22C3-4FCD-A56A-0FF1AA6EB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ED9AF-3A1F-44FA-9ECA-CB44417D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4209E-BA8B-4839-A6E8-444084CDA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06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8C09EE-1085-4935-8B17-B0D97708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C30B87-636A-4873-8DE5-A77964F86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01A303-4FBF-4267-AF75-46AD6841B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6F92C8-860D-4079-9FF2-EB91BAF3A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47A1-47B6-4E85-BF0D-EDDC4A8A7829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75FD45-3909-40CC-9524-4506A2CE3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5979E5-47C0-41AD-8759-E49B2FEB8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4209E-BA8B-4839-A6E8-444084CDA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43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18626-79E9-4815-AE27-ADD04167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5152D7-D217-4CFE-ADCA-8E344FF61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ACE60A-8335-4140-B0DA-BFEF9ADAB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984315-8B72-4966-BFD5-94FC7A6ED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8746B8-8662-4BDE-BC34-E16433DFD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DE8663-DA28-4FC5-95C1-A8094985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47A1-47B6-4E85-BF0D-EDDC4A8A7829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4DEC81-620A-4A16-85E6-E048CA59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3012A6-AF4A-4686-AFD5-045C7EDE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4209E-BA8B-4839-A6E8-444084CDA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317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82F45A-AAB5-4025-846F-2F765823B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42A072-1D6F-499E-ABA5-0C73F38C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47A1-47B6-4E85-BF0D-EDDC4A8A7829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523BF1-10A8-415B-BE8E-C1EB053DF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B641F8-7327-4ADB-8465-324A3C44A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4209E-BA8B-4839-A6E8-444084CDA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330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7FE863-4DE9-4C79-8D9D-0C89B2092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47A1-47B6-4E85-BF0D-EDDC4A8A7829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26EE40-1266-44F5-B190-35F8FB013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C3CB7-F98F-435F-8417-2ED182702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4209E-BA8B-4839-A6E8-444084CDA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91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D953-4991-4111-B97F-16DF57B9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D6C62-EB34-4BFB-BAA3-C5BDEC3E8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67035D-0228-4CF2-A08B-04DF60C26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54FAD1-DAD7-4A51-8F48-34B3DFCF3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47A1-47B6-4E85-BF0D-EDDC4A8A7829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8CDC0D-CCE8-4FD3-9C5B-76063B271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0F3C1E-F646-4453-9BF0-7F79F3250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4209E-BA8B-4839-A6E8-444084CDA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83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8354B-57F2-4909-A4B4-5FE937523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72B46D-ECB2-4A5E-A799-D09345F1A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1FB4D1-2125-461E-A1EE-1158F5177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1D59B3-3D80-47A9-BA12-14A69D880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47A1-47B6-4E85-BF0D-EDDC4A8A7829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04B2E4-96CF-46FA-A280-E6E98A0F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87D54B-2F52-4BFE-B89F-298A13BA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4209E-BA8B-4839-A6E8-444084CDA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137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558BE4-A02F-42B1-B03B-DE87093A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9658AD-AA36-4672-9F54-6D9D85DBB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015D9-6F04-4C1E-80B1-42A73A17E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147A1-47B6-4E85-BF0D-EDDC4A8A7829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9D1DC0-8882-49CB-A191-0E0658F51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0FCEA4-D167-4CD9-B802-16BFC213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4209E-BA8B-4839-A6E8-444084CDA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5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6A424F-E60B-4B5A-B51E-D8C535C54393}"/>
              </a:ext>
            </a:extLst>
          </p:cNvPr>
          <p:cNvSpPr/>
          <p:nvPr/>
        </p:nvSpPr>
        <p:spPr>
          <a:xfrm>
            <a:off x="9960746" y="4207670"/>
            <a:ext cx="479394" cy="3289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1C65FA9-D267-426C-B79B-AFDD96C51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5975" y="894330"/>
            <a:ext cx="7939882" cy="3281029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유해 동물</a:t>
            </a:r>
            <a:br>
              <a:rPr lang="en-US" altLang="ko-KR" sz="5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</a:br>
            <a:r>
              <a:rPr lang="ko-KR" altLang="en-US" sz="5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감지 시스템 구축</a:t>
            </a:r>
            <a:br>
              <a:rPr lang="en-US" altLang="ko-KR" sz="5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</a:br>
            <a:r>
              <a:rPr lang="ko-KR" altLang="en-US" sz="5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최종 발표 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BF300385-A72E-4F43-9E5C-87B5F4F79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7763" y="4207670"/>
            <a:ext cx="2886074" cy="2028824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</a:t>
            </a:r>
            <a:r>
              <a:rPr lang="ko-KR" altLang="en-US" sz="18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조</a:t>
            </a:r>
            <a:endParaRPr lang="en-US" altLang="ko-KR" sz="18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r>
              <a:rPr lang="en-US" altLang="ko-KR" sz="18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20185636 </a:t>
            </a:r>
            <a:r>
              <a:rPr lang="ko-KR" altLang="en-US" sz="18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이은진</a:t>
            </a:r>
            <a:endParaRPr lang="en-US" altLang="ko-KR" sz="18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r>
              <a:rPr lang="en-US" altLang="ko-KR" sz="18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20186033 </a:t>
            </a:r>
            <a:r>
              <a:rPr lang="ko-KR" altLang="en-US" sz="1800" dirty="0" err="1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임채원</a:t>
            </a:r>
            <a:endParaRPr lang="en-US" altLang="ko-KR" sz="18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r>
              <a:rPr lang="en-US" altLang="ko-KR" sz="18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20180163 </a:t>
            </a:r>
            <a:r>
              <a:rPr lang="ko-KR" altLang="en-US" sz="18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최혜정</a:t>
            </a:r>
            <a:endParaRPr lang="en-US" altLang="ko-KR" sz="18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r>
              <a:rPr lang="en-US" altLang="ko-KR" sz="18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20184141 </a:t>
            </a:r>
            <a:r>
              <a:rPr lang="ko-KR" altLang="en-US" sz="1800" dirty="0" err="1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황수인</a:t>
            </a:r>
            <a:endParaRPr lang="ko-KR" altLang="en-US" sz="18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90B6E2-4C1B-4BCA-8715-BCCF1E0E0D1E}"/>
              </a:ext>
            </a:extLst>
          </p:cNvPr>
          <p:cNvSpPr/>
          <p:nvPr/>
        </p:nvSpPr>
        <p:spPr>
          <a:xfrm>
            <a:off x="651164" y="-3810"/>
            <a:ext cx="1434811" cy="260260"/>
          </a:xfrm>
          <a:prstGeom prst="rect">
            <a:avLst/>
          </a:prstGeom>
          <a:solidFill>
            <a:srgbClr val="FB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1B942-7FAB-44E5-B523-80BF9D5E63CF}"/>
              </a:ext>
            </a:extLst>
          </p:cNvPr>
          <p:cNvSpPr/>
          <p:nvPr/>
        </p:nvSpPr>
        <p:spPr>
          <a:xfrm>
            <a:off x="2085975" y="-3810"/>
            <a:ext cx="1244311" cy="260260"/>
          </a:xfrm>
          <a:prstGeom prst="rect">
            <a:avLst/>
          </a:prstGeom>
          <a:solidFill>
            <a:srgbClr val="93B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0CC7C1-2191-43A3-9C59-9CC5975B4EEF}"/>
              </a:ext>
            </a:extLst>
          </p:cNvPr>
          <p:cNvSpPr/>
          <p:nvPr/>
        </p:nvSpPr>
        <p:spPr>
          <a:xfrm>
            <a:off x="3330286" y="-3810"/>
            <a:ext cx="4337338" cy="260260"/>
          </a:xfrm>
          <a:prstGeom prst="rect">
            <a:avLst/>
          </a:prstGeom>
          <a:solidFill>
            <a:srgbClr val="FEC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808F67-D6E6-4CC2-B86A-071CC3F3AC0F}"/>
              </a:ext>
            </a:extLst>
          </p:cNvPr>
          <p:cNvSpPr/>
          <p:nvPr/>
        </p:nvSpPr>
        <p:spPr>
          <a:xfrm>
            <a:off x="7667624" y="-3810"/>
            <a:ext cx="1741345" cy="260260"/>
          </a:xfrm>
          <a:prstGeom prst="rect">
            <a:avLst/>
          </a:prstGeom>
          <a:solidFill>
            <a:srgbClr val="104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F2B0A1-0A8C-4B15-B1BE-347CCD9D6851}"/>
              </a:ext>
            </a:extLst>
          </p:cNvPr>
          <p:cNvSpPr/>
          <p:nvPr/>
        </p:nvSpPr>
        <p:spPr>
          <a:xfrm>
            <a:off x="-9525" y="-3810"/>
            <a:ext cx="660689" cy="260260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6EB750-F447-4CE4-94BE-70CB22EE7EF9}"/>
              </a:ext>
            </a:extLst>
          </p:cNvPr>
          <p:cNvSpPr/>
          <p:nvPr/>
        </p:nvSpPr>
        <p:spPr>
          <a:xfrm>
            <a:off x="11531311" y="-3811"/>
            <a:ext cx="660689" cy="260260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C3881E-CD62-4C1F-A2EA-C19F9197043B}"/>
              </a:ext>
            </a:extLst>
          </p:cNvPr>
          <p:cNvSpPr/>
          <p:nvPr/>
        </p:nvSpPr>
        <p:spPr>
          <a:xfrm>
            <a:off x="9408969" y="-3812"/>
            <a:ext cx="2122342" cy="260260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D9DB1D-A333-4CEE-BD64-3994983794FE}"/>
              </a:ext>
            </a:extLst>
          </p:cNvPr>
          <p:cNvSpPr/>
          <p:nvPr/>
        </p:nvSpPr>
        <p:spPr>
          <a:xfrm>
            <a:off x="651164" y="6597740"/>
            <a:ext cx="1434811" cy="260260"/>
          </a:xfrm>
          <a:prstGeom prst="rect">
            <a:avLst/>
          </a:prstGeom>
          <a:solidFill>
            <a:srgbClr val="FB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A069530-5FCF-4C81-BEA8-AECA2EB66CBC}"/>
              </a:ext>
            </a:extLst>
          </p:cNvPr>
          <p:cNvSpPr/>
          <p:nvPr/>
        </p:nvSpPr>
        <p:spPr>
          <a:xfrm>
            <a:off x="2085975" y="6597740"/>
            <a:ext cx="1244311" cy="260260"/>
          </a:xfrm>
          <a:prstGeom prst="rect">
            <a:avLst/>
          </a:prstGeom>
          <a:solidFill>
            <a:srgbClr val="93B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8C4474-24A4-4710-9CC0-9B8C43182260}"/>
              </a:ext>
            </a:extLst>
          </p:cNvPr>
          <p:cNvSpPr/>
          <p:nvPr/>
        </p:nvSpPr>
        <p:spPr>
          <a:xfrm>
            <a:off x="3330286" y="6597740"/>
            <a:ext cx="4337338" cy="260260"/>
          </a:xfrm>
          <a:prstGeom prst="rect">
            <a:avLst/>
          </a:prstGeom>
          <a:solidFill>
            <a:srgbClr val="FEC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26E7C2-318B-4CDE-A5F4-5CC97F9E466E}"/>
              </a:ext>
            </a:extLst>
          </p:cNvPr>
          <p:cNvSpPr/>
          <p:nvPr/>
        </p:nvSpPr>
        <p:spPr>
          <a:xfrm>
            <a:off x="7667624" y="6597740"/>
            <a:ext cx="1741345" cy="260260"/>
          </a:xfrm>
          <a:prstGeom prst="rect">
            <a:avLst/>
          </a:prstGeom>
          <a:solidFill>
            <a:srgbClr val="104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740BAD-F7B4-4FD2-A2F9-B5BDCEB254FF}"/>
              </a:ext>
            </a:extLst>
          </p:cNvPr>
          <p:cNvSpPr/>
          <p:nvPr/>
        </p:nvSpPr>
        <p:spPr>
          <a:xfrm>
            <a:off x="-9525" y="6597740"/>
            <a:ext cx="660689" cy="260260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073A1AF-C7D8-48A4-8F47-891E18FD1B0B}"/>
              </a:ext>
            </a:extLst>
          </p:cNvPr>
          <p:cNvSpPr/>
          <p:nvPr/>
        </p:nvSpPr>
        <p:spPr>
          <a:xfrm>
            <a:off x="11531311" y="6597739"/>
            <a:ext cx="660689" cy="260260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F888F6-F1D8-4124-8D32-F2A1B39CA26C}"/>
              </a:ext>
            </a:extLst>
          </p:cNvPr>
          <p:cNvSpPr/>
          <p:nvPr/>
        </p:nvSpPr>
        <p:spPr>
          <a:xfrm>
            <a:off x="9408969" y="6597738"/>
            <a:ext cx="2122342" cy="260260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202EBF0-E756-470C-9630-5577907439C4}"/>
              </a:ext>
            </a:extLst>
          </p:cNvPr>
          <p:cNvCxnSpPr>
            <a:cxnSpLocks/>
          </p:cNvCxnSpPr>
          <p:nvPr/>
        </p:nvCxnSpPr>
        <p:spPr>
          <a:xfrm>
            <a:off x="4697632" y="1752983"/>
            <a:ext cx="27165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213A2A0-D772-4434-97A4-194A7588E7B0}"/>
              </a:ext>
            </a:extLst>
          </p:cNvPr>
          <p:cNvSpPr txBox="1"/>
          <p:nvPr/>
        </p:nvSpPr>
        <p:spPr>
          <a:xfrm>
            <a:off x="3887246" y="1414429"/>
            <a:ext cx="4337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사이버 물리시스템 보안 </a:t>
            </a:r>
          </a:p>
        </p:txBody>
      </p:sp>
    </p:spTree>
    <p:extLst>
      <p:ext uri="{BB962C8B-B14F-4D97-AF65-F5344CB8AC3E}">
        <p14:creationId xmlns:p14="http://schemas.microsoft.com/office/powerpoint/2010/main" val="1730663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67171-2EC0-4034-8BB4-438C49C1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9" y="223082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2. 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서버 구축 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DA8F0E0-E4D7-4DC5-8992-5A732D4B2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2" y="1812437"/>
            <a:ext cx="6229897" cy="4349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9EC79DD-97C3-4484-B702-7D5647AA5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11" y="3252113"/>
            <a:ext cx="4417473" cy="2910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392CDA09-AA51-4451-B783-1653B107D34C}"/>
              </a:ext>
            </a:extLst>
          </p:cNvPr>
          <p:cNvSpPr txBox="1">
            <a:spLocks/>
          </p:cNvSpPr>
          <p:nvPr/>
        </p:nvSpPr>
        <p:spPr>
          <a:xfrm>
            <a:off x="7271611" y="1179755"/>
            <a:ext cx="5047721" cy="9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sz="240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Google Colaboratory</a:t>
            </a:r>
            <a:r>
              <a:rPr lang="ko-KR" altLang="en-US" sz="240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를 사용하여 </a:t>
            </a:r>
            <a:r>
              <a:rPr lang="en-US" altLang="ko-KR" sz="240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flask </a:t>
            </a:r>
            <a:r>
              <a:rPr lang="ko-KR" altLang="en-US" sz="240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웹 서버 구축</a:t>
            </a:r>
            <a:endParaRPr lang="en-US" altLang="ko-KR" sz="24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DDAD67A-9A19-42BE-9629-836D53FF97D1}"/>
              </a:ext>
            </a:extLst>
          </p:cNvPr>
          <p:cNvCxnSpPr/>
          <p:nvPr/>
        </p:nvCxnSpPr>
        <p:spPr>
          <a:xfrm>
            <a:off x="7546019" y="1868282"/>
            <a:ext cx="74572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3C84E0-8871-40D7-A053-E384871CE26A}"/>
              </a:ext>
            </a:extLst>
          </p:cNvPr>
          <p:cNvSpPr/>
          <p:nvPr/>
        </p:nvSpPr>
        <p:spPr>
          <a:xfrm>
            <a:off x="7271611" y="2205635"/>
            <a:ext cx="4836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파이썬으로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구동되는 웹 어플리케이션 프레임워크</a:t>
            </a: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5763943-C768-4858-B513-71D6BB407B49}"/>
              </a:ext>
            </a:extLst>
          </p:cNvPr>
          <p:cNvCxnSpPr/>
          <p:nvPr/>
        </p:nvCxnSpPr>
        <p:spPr>
          <a:xfrm>
            <a:off x="7918881" y="1868282"/>
            <a:ext cx="0" cy="33735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9747FE-9242-4A5B-AAEE-4F0A6FAAB089}"/>
              </a:ext>
            </a:extLst>
          </p:cNvPr>
          <p:cNvSpPr/>
          <p:nvPr/>
        </p:nvSpPr>
        <p:spPr>
          <a:xfrm>
            <a:off x="2337048" y="3834244"/>
            <a:ext cx="2032821" cy="198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BE2C51D-E255-4853-B2A8-50122A84D309}"/>
              </a:ext>
            </a:extLst>
          </p:cNvPr>
          <p:cNvCxnSpPr>
            <a:cxnSpLocks/>
          </p:cNvCxnSpPr>
          <p:nvPr/>
        </p:nvCxnSpPr>
        <p:spPr>
          <a:xfrm flipV="1">
            <a:off x="4369869" y="3834244"/>
            <a:ext cx="2901742" cy="928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841ECB-92A6-44F7-A891-A830E60C1AA7}"/>
              </a:ext>
            </a:extLst>
          </p:cNvPr>
          <p:cNvSpPr/>
          <p:nvPr/>
        </p:nvSpPr>
        <p:spPr>
          <a:xfrm>
            <a:off x="8983628" y="3252113"/>
            <a:ext cx="1299361" cy="276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711F264-A66B-40F3-A74D-D333AA600454}"/>
              </a:ext>
            </a:extLst>
          </p:cNvPr>
          <p:cNvSpPr txBox="1"/>
          <p:nvPr/>
        </p:nvSpPr>
        <p:spPr>
          <a:xfrm>
            <a:off x="8881095" y="2882781"/>
            <a:ext cx="182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URL</a:t>
            </a:r>
            <a:r>
              <a:rPr lang="ko-KR" altLang="en-US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이 매번 변화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C585A295-2771-407D-9B46-3AD2B2E952C2}"/>
              </a:ext>
            </a:extLst>
          </p:cNvPr>
          <p:cNvSpPr txBox="1"/>
          <p:nvPr/>
        </p:nvSpPr>
        <p:spPr>
          <a:xfrm>
            <a:off x="7386531" y="5355079"/>
            <a:ext cx="3470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YOLO </a:t>
            </a:r>
            <a:r>
              <a:rPr lang="ko-KR" altLang="en-US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코드와 함께 실행하는 방법을 찾지 못함</a:t>
            </a:r>
            <a:r>
              <a:rPr lang="en-US" altLang="ko-KR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2FDC8EFF-443E-4D1F-8DAD-6153E087F206}"/>
              </a:ext>
            </a:extLst>
          </p:cNvPr>
          <p:cNvSpPr txBox="1">
            <a:spLocks/>
          </p:cNvSpPr>
          <p:nvPr/>
        </p:nvSpPr>
        <p:spPr>
          <a:xfrm>
            <a:off x="539204" y="1408809"/>
            <a:ext cx="5047721" cy="4194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1) flask </a:t>
            </a:r>
            <a:r>
              <a:rPr lang="ko-KR" altLang="en-US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이용</a:t>
            </a:r>
            <a:endParaRPr lang="en-US" altLang="ko-KR" sz="24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898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67171-2EC0-4034-8BB4-438C49C1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9" y="223082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2. 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서버 구축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DE17DF-5B25-472B-BB0B-04CAD1A91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8386"/>
            <a:ext cx="10515600" cy="39876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서버 구축 문제점</a:t>
            </a: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  <a:sym typeface="Wingdings" panose="05000000000000000000" pitchFamily="2" charset="2"/>
              </a:rPr>
              <a:t>   	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YOLO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에서 생성된 데이터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(boar,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water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deer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등등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)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를 서버로 보내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	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서 웹 페이지를 생성하는 것 실패</a:t>
            </a: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918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ED338C-0E16-4331-B331-ECAAEA952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8468"/>
            <a:ext cx="10515600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서버로부터 푸시 알림을 받음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lang="en-US" altLang="ko-KR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(FCM </a:t>
            </a:r>
            <a:r>
              <a:rPr lang="ko-KR" altLang="en-US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사용</a:t>
            </a:r>
            <a:r>
              <a:rPr lang="en-US" altLang="ko-KR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)</a:t>
            </a: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현재 상태를 리스트로 출력함</a:t>
            </a: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 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웹서버에서 현재 상태를 </a:t>
            </a:r>
            <a:r>
              <a:rPr lang="ko-KR" altLang="en-US" dirty="0" err="1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크롤러로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가져옴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lang="en-US" altLang="ko-KR" sz="20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(</a:t>
            </a:r>
            <a:r>
              <a:rPr lang="en-US" altLang="ko-KR" sz="2000" dirty="0" err="1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Jsoup</a:t>
            </a:r>
            <a:r>
              <a:rPr lang="en-US" altLang="ko-KR" sz="20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lang="ko-KR" altLang="en-US" sz="20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사용</a:t>
            </a:r>
            <a:r>
              <a:rPr lang="en-US" altLang="ko-KR" sz="20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)</a:t>
            </a:r>
          </a:p>
          <a:p>
            <a:pPr marL="0" indent="0">
              <a:buNone/>
            </a:pPr>
            <a:endParaRPr lang="ko-KR" altLang="en-US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4" name="Picture 5" descr="jsoup 기반으로 HTML 문서의 a tag 에 포함된 url 을 출력하는 소스 ...">
            <a:extLst>
              <a:ext uri="{FF2B5EF4-FFF2-40B4-BE49-F238E27FC236}">
                <a16:creationId xmlns:a16="http://schemas.microsoft.com/office/drawing/2014/main" id="{E66DAFE2-B380-4C3A-865B-B7B4DA448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392" y="3257362"/>
            <a:ext cx="3450245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FCM, Spring Boot를 사용하여 웹 푸시 기능 구현하기">
            <a:extLst>
              <a:ext uri="{FF2B5EF4-FFF2-40B4-BE49-F238E27FC236}">
                <a16:creationId xmlns:a16="http://schemas.microsoft.com/office/drawing/2014/main" id="{2B2FB2D3-BEC2-4135-9161-0745451ED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932324"/>
            <a:ext cx="4762500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48B0F0F-A6B5-4FBA-9DB3-966650821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7354" y="4249213"/>
            <a:ext cx="6899800" cy="1046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'com.google.firebase:firebase-analytics:17.2.2</a:t>
            </a: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’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7A945D1-043A-4BA7-A439-25A64B2F4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7354" y="4649322"/>
            <a:ext cx="6494756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'com.google.firebase:firebase-core:17.4.3'</a:t>
            </a:r>
            <a:b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</a:b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'com.google.firebase:firebase-messaging:20.2.0'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C6BE20F-7FE4-4379-A34B-36ABC4D8D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7354" y="5357208"/>
            <a:ext cx="7264665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jsoup-1.13.1.jar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A7FE264-0246-435E-AF1D-C8B7F96440D8}"/>
              </a:ext>
            </a:extLst>
          </p:cNvPr>
          <p:cNvSpPr txBox="1">
            <a:spLocks/>
          </p:cNvSpPr>
          <p:nvPr/>
        </p:nvSpPr>
        <p:spPr>
          <a:xfrm>
            <a:off x="367303" y="77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모바일 어플 구현 </a:t>
            </a:r>
          </a:p>
        </p:txBody>
      </p:sp>
    </p:spTree>
    <p:extLst>
      <p:ext uri="{BB962C8B-B14F-4D97-AF65-F5344CB8AC3E}">
        <p14:creationId xmlns:p14="http://schemas.microsoft.com/office/powerpoint/2010/main" val="2823598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E92382-241E-41C2-8F1E-2A40A23C3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73" y="1206525"/>
            <a:ext cx="10515600" cy="51673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FCM 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푸시 알림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552164-EBE1-4E6A-AEE7-D38BD389E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18" t="7138" r="30607" b="42896"/>
          <a:stretch/>
        </p:blipFill>
        <p:spPr>
          <a:xfrm>
            <a:off x="478717" y="2224783"/>
            <a:ext cx="4886037" cy="3426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60770C-22FC-48D6-B9C1-E93F5C92C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06" t="11614" r="30607" b="18788"/>
          <a:stretch/>
        </p:blipFill>
        <p:spPr>
          <a:xfrm>
            <a:off x="4683124" y="1557888"/>
            <a:ext cx="4729018" cy="4773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98CBF90-27E6-4F0B-845D-FDDEB1FE1CA1}"/>
              </a:ext>
            </a:extLst>
          </p:cNvPr>
          <p:cNvSpPr/>
          <p:nvPr/>
        </p:nvSpPr>
        <p:spPr>
          <a:xfrm>
            <a:off x="1020199" y="2224783"/>
            <a:ext cx="1487055" cy="138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CB20E4-A09A-4D5D-AE2D-04F20404E138}"/>
              </a:ext>
            </a:extLst>
          </p:cNvPr>
          <p:cNvSpPr/>
          <p:nvPr/>
        </p:nvSpPr>
        <p:spPr>
          <a:xfrm>
            <a:off x="655362" y="4155325"/>
            <a:ext cx="3181928" cy="655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F2B4FC-BB9D-45E1-A2B3-5FA0C5219FEA}"/>
              </a:ext>
            </a:extLst>
          </p:cNvPr>
          <p:cNvSpPr/>
          <p:nvPr/>
        </p:nvSpPr>
        <p:spPr>
          <a:xfrm>
            <a:off x="4828049" y="5971589"/>
            <a:ext cx="1901537" cy="253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C3130D1-0506-48F5-AD25-25DBF0A6009E}"/>
              </a:ext>
            </a:extLst>
          </p:cNvPr>
          <p:cNvSpPr txBox="1"/>
          <p:nvPr/>
        </p:nvSpPr>
        <p:spPr>
          <a:xfrm>
            <a:off x="576405" y="1830789"/>
            <a:ext cx="410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MyFireBaseMessagingService</a:t>
            </a:r>
            <a:r>
              <a:rPr lang="en-US" altLang="ko-KR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클래스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D5227D9-E803-4D94-A7FD-C025B35B176D}"/>
              </a:ext>
            </a:extLst>
          </p:cNvPr>
          <p:cNvSpPr txBox="1"/>
          <p:nvPr/>
        </p:nvSpPr>
        <p:spPr>
          <a:xfrm>
            <a:off x="2538426" y="4390764"/>
            <a:ext cx="410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메시지 수신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E25742F-074E-4790-AEFB-D692AE40CCE1}"/>
              </a:ext>
            </a:extLst>
          </p:cNvPr>
          <p:cNvSpPr txBox="1"/>
          <p:nvPr/>
        </p:nvSpPr>
        <p:spPr>
          <a:xfrm>
            <a:off x="4971754" y="6293655"/>
            <a:ext cx="144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알림 표시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F14CB43-4C78-486C-BF5B-10127BAFC4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00" t="5324" r="9015" b="15555"/>
          <a:stretch/>
        </p:blipFill>
        <p:spPr>
          <a:xfrm>
            <a:off x="9437655" y="1225091"/>
            <a:ext cx="2558473" cy="5426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74AE03-3DF7-4303-8135-E5D010C0FED1}"/>
              </a:ext>
            </a:extLst>
          </p:cNvPr>
          <p:cNvSpPr/>
          <p:nvPr/>
        </p:nvSpPr>
        <p:spPr>
          <a:xfrm>
            <a:off x="9566853" y="2746488"/>
            <a:ext cx="2319483" cy="6080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7864A8CD-E2C8-4A2C-9925-C23F12D9ADEC}"/>
              </a:ext>
            </a:extLst>
          </p:cNvPr>
          <p:cNvSpPr txBox="1">
            <a:spLocks/>
          </p:cNvSpPr>
          <p:nvPr/>
        </p:nvSpPr>
        <p:spPr>
          <a:xfrm>
            <a:off x="367303" y="77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모바일 어플 구현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1A0103F-2239-4087-8CC4-CE5FBFE2D9C9}"/>
              </a:ext>
            </a:extLst>
          </p:cNvPr>
          <p:cNvCxnSpPr>
            <a:cxnSpLocks/>
          </p:cNvCxnSpPr>
          <p:nvPr/>
        </p:nvCxnSpPr>
        <p:spPr>
          <a:xfrm flipV="1">
            <a:off x="6827248" y="3429000"/>
            <a:ext cx="2739605" cy="26695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674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ED338C-0E16-4331-B331-ECAAEA952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527" y="1626702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에러로 인한 </a:t>
            </a:r>
            <a:r>
              <a:rPr lang="ko-KR" altLang="en-US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자동화 실패 </a:t>
            </a:r>
            <a:endParaRPr lang="en-US" altLang="ko-KR" dirty="0">
              <a:solidFill>
                <a:srgbClr val="FF0000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  </a:t>
            </a:r>
            <a:r>
              <a:rPr lang="en-US" altLang="ko-KR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Firebase</a:t>
            </a:r>
            <a:r>
              <a:rPr lang="ko-KR" altLang="en-US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lang="en-US" altLang="ko-KR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console</a:t>
            </a:r>
            <a:r>
              <a:rPr lang="ko-KR" altLang="en-US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에서 사람이 직접 동작 시켜야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D1E43D5-79F6-4750-BD16-3D94B00A1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38" t="26621" r="33485" b="48733"/>
          <a:stretch/>
        </p:blipFill>
        <p:spPr>
          <a:xfrm>
            <a:off x="5625103" y="279056"/>
            <a:ext cx="6190673" cy="1690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078826-D939-4F22-82DB-998602C07D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1" t="33131" r="14090" b="42223"/>
          <a:stretch/>
        </p:blipFill>
        <p:spPr>
          <a:xfrm>
            <a:off x="1082560" y="3072285"/>
            <a:ext cx="9624291" cy="1690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B17F7-3BB5-4875-BAB4-B7C7AF27C572}"/>
              </a:ext>
            </a:extLst>
          </p:cNvPr>
          <p:cNvSpPr/>
          <p:nvPr/>
        </p:nvSpPr>
        <p:spPr>
          <a:xfrm>
            <a:off x="1082560" y="5278228"/>
            <a:ext cx="74781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{'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multicast_ids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': [266987655035725161], 'success': 0, 'failure': 1, '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canonical_ids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': 0, 'results': [{'error': '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InvalidRegistration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'}], '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topic_message_id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': None}</a:t>
            </a:r>
            <a:endParaRPr lang="ko-KR" altLang="en-US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D7FC13-1195-401A-A1A1-FAC54FB68EEE}"/>
              </a:ext>
            </a:extLst>
          </p:cNvPr>
          <p:cNvSpPr txBox="1"/>
          <p:nvPr/>
        </p:nvSpPr>
        <p:spPr>
          <a:xfrm>
            <a:off x="1082559" y="2674479"/>
            <a:ext cx="476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서버가 메시지 자동으로 보내는 코드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B5DCE9-8B9B-4C3C-BAD7-8A93EDBF2EF8}"/>
              </a:ext>
            </a:extLst>
          </p:cNvPr>
          <p:cNvSpPr txBox="1"/>
          <p:nvPr/>
        </p:nvSpPr>
        <p:spPr>
          <a:xfrm>
            <a:off x="1082560" y="4908227"/>
            <a:ext cx="108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에러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888369-AAB1-4602-AF29-E9931E22B2B9}"/>
              </a:ext>
            </a:extLst>
          </p:cNvPr>
          <p:cNvSpPr/>
          <p:nvPr/>
        </p:nvSpPr>
        <p:spPr>
          <a:xfrm>
            <a:off x="4838700" y="5589966"/>
            <a:ext cx="2333625" cy="3332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9EA141F1-BCA8-48CF-BE76-4E8501F6CB60}"/>
              </a:ext>
            </a:extLst>
          </p:cNvPr>
          <p:cNvSpPr txBox="1">
            <a:spLocks/>
          </p:cNvSpPr>
          <p:nvPr/>
        </p:nvSpPr>
        <p:spPr>
          <a:xfrm>
            <a:off x="367303" y="77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모바일 어플 구현 </a:t>
            </a:r>
          </a:p>
        </p:txBody>
      </p:sp>
    </p:spTree>
    <p:extLst>
      <p:ext uri="{BB962C8B-B14F-4D97-AF65-F5344CB8AC3E}">
        <p14:creationId xmlns:p14="http://schemas.microsoft.com/office/powerpoint/2010/main" val="3349883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ED338C-0E16-4331-B331-ECAAEA952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5" y="1273102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푸시 알림 자동화에 실패하여 앱 접속 시 </a:t>
            </a:r>
            <a:r>
              <a:rPr lang="ko-KR" altLang="en-US" i="1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현재 상태를 리스트로        출력하도록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EDDCE-BCA4-43F3-A59C-86AAD7641357}"/>
              </a:ext>
            </a:extLst>
          </p:cNvPr>
          <p:cNvSpPr txBox="1"/>
          <p:nvPr/>
        </p:nvSpPr>
        <p:spPr>
          <a:xfrm>
            <a:off x="382511" y="2125462"/>
            <a:ext cx="319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Parser </a:t>
            </a:r>
            <a:r>
              <a:rPr lang="ko-KR" altLang="en-US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클래스</a:t>
            </a:r>
            <a:endParaRPr lang="en-US" altLang="ko-KR" dirty="0">
              <a:solidFill>
                <a:srgbClr val="FF0000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웹서버에서 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html </a:t>
            </a:r>
            <a:r>
              <a:rPr lang="ko-KR" altLang="en-US" dirty="0" err="1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받아옴</a:t>
            </a:r>
            <a:endParaRPr lang="ko-KR" altLang="en-US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9DD840-4F18-42C6-8F42-BE008846F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87" t="20272" r="56301" b="29932"/>
          <a:stretch/>
        </p:blipFill>
        <p:spPr>
          <a:xfrm>
            <a:off x="331458" y="2771793"/>
            <a:ext cx="3768814" cy="3985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679849-1C04-4267-A7EC-3C44F93024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64" t="24354" r="44362" b="33877"/>
          <a:stretch/>
        </p:blipFill>
        <p:spPr>
          <a:xfrm>
            <a:off x="4180391" y="2566198"/>
            <a:ext cx="6221957" cy="417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E97522-7C66-4A94-95B1-59715341D8E9}"/>
              </a:ext>
            </a:extLst>
          </p:cNvPr>
          <p:cNvSpPr/>
          <p:nvPr/>
        </p:nvSpPr>
        <p:spPr>
          <a:xfrm>
            <a:off x="4406480" y="5832692"/>
            <a:ext cx="2437246" cy="847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FB2162-FDDA-4D2B-959D-75EA42DCBC14}"/>
              </a:ext>
            </a:extLst>
          </p:cNvPr>
          <p:cNvSpPr txBox="1"/>
          <p:nvPr/>
        </p:nvSpPr>
        <p:spPr>
          <a:xfrm>
            <a:off x="6957353" y="5724015"/>
            <a:ext cx="3092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버튼을 누르면 </a:t>
            </a:r>
            <a:endParaRPr lang="en-US" altLang="ko-KR" dirty="0">
              <a:solidFill>
                <a:srgbClr val="FF0000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현재 상태 출력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BF0001-94C4-4DB5-81D7-5C535A977EEC}"/>
              </a:ext>
            </a:extLst>
          </p:cNvPr>
          <p:cNvSpPr/>
          <p:nvPr/>
        </p:nvSpPr>
        <p:spPr>
          <a:xfrm>
            <a:off x="4663226" y="4752273"/>
            <a:ext cx="5739122" cy="847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E9B497-5590-4D8A-8C07-B0F9D954E294}"/>
              </a:ext>
            </a:extLst>
          </p:cNvPr>
          <p:cNvSpPr txBox="1"/>
          <p:nvPr/>
        </p:nvSpPr>
        <p:spPr>
          <a:xfrm>
            <a:off x="6289844" y="4392404"/>
            <a:ext cx="2763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리스트 생성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2FDB49-690A-415B-B4FB-24F31E4A128C}"/>
              </a:ext>
            </a:extLst>
          </p:cNvPr>
          <p:cNvSpPr/>
          <p:nvPr/>
        </p:nvSpPr>
        <p:spPr>
          <a:xfrm>
            <a:off x="4181197" y="2106465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MainActivity</a:t>
            </a:r>
            <a:endParaRPr lang="en-US" altLang="ko-KR" dirty="0">
              <a:solidFill>
                <a:srgbClr val="FF0000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2F2785B-4442-45EB-A724-47AA64D57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52" t="5657" r="9091" b="16768"/>
          <a:stretch/>
        </p:blipFill>
        <p:spPr>
          <a:xfrm>
            <a:off x="9568021" y="1775637"/>
            <a:ext cx="2560971" cy="4970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6E32854-FD04-4E78-9F3A-1D94A94F2EBB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7532787" y="3752850"/>
            <a:ext cx="1963638" cy="9994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84FF146-5407-458B-BE1D-2F522186B473}"/>
              </a:ext>
            </a:extLst>
          </p:cNvPr>
          <p:cNvCxnSpPr>
            <a:cxnSpLocks/>
          </p:cNvCxnSpPr>
          <p:nvPr/>
        </p:nvCxnSpPr>
        <p:spPr>
          <a:xfrm flipV="1">
            <a:off x="6843726" y="5832692"/>
            <a:ext cx="3643299" cy="6252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>
            <a:extLst>
              <a:ext uri="{FF2B5EF4-FFF2-40B4-BE49-F238E27FC236}">
                <a16:creationId xmlns:a16="http://schemas.microsoft.com/office/drawing/2014/main" id="{0497AD6A-F11C-40BB-9E2E-BA4F6690C9CB}"/>
              </a:ext>
            </a:extLst>
          </p:cNvPr>
          <p:cNvSpPr txBox="1">
            <a:spLocks/>
          </p:cNvSpPr>
          <p:nvPr/>
        </p:nvSpPr>
        <p:spPr>
          <a:xfrm>
            <a:off x="367303" y="77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모바일 어플 구현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AFF77A-7373-4C97-A712-3A2F7EB6590C}"/>
              </a:ext>
            </a:extLst>
          </p:cNvPr>
          <p:cNvSpPr/>
          <p:nvPr/>
        </p:nvSpPr>
        <p:spPr>
          <a:xfrm>
            <a:off x="1139971" y="4614145"/>
            <a:ext cx="2597244" cy="147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5763A4-2BC7-434A-A6BD-42B0E4996E5F}"/>
              </a:ext>
            </a:extLst>
          </p:cNvPr>
          <p:cNvSpPr txBox="1"/>
          <p:nvPr/>
        </p:nvSpPr>
        <p:spPr>
          <a:xfrm>
            <a:off x="2537041" y="4727401"/>
            <a:ext cx="2763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Jsoup</a:t>
            </a:r>
            <a:r>
              <a:rPr lang="en-US" altLang="ko-KR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에러</a:t>
            </a:r>
          </a:p>
        </p:txBody>
      </p:sp>
    </p:spTree>
    <p:extLst>
      <p:ext uri="{BB962C8B-B14F-4D97-AF65-F5344CB8AC3E}">
        <p14:creationId xmlns:p14="http://schemas.microsoft.com/office/powerpoint/2010/main" val="395254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ED338C-0E16-4331-B331-ECAAEA952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193" y="2161119"/>
            <a:ext cx="10857614" cy="28042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모바일 어플 구현 문제점</a:t>
            </a: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marL="514350" indent="-514350">
              <a:buAutoNum type="arabicParenR"/>
            </a:pP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서버 구축이 안되어서 데이터를 받을 수 없음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.</a:t>
            </a:r>
          </a:p>
          <a:p>
            <a:pPr marL="514350" indent="-514350">
              <a:buAutoNum type="arabicParenR"/>
            </a:pPr>
            <a:r>
              <a:rPr lang="en-US" altLang="ko-KR" dirty="0" err="1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Jsoup.connet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.(URL).get() 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에러로 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html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을 안정적으로 받아올 수 없음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.</a:t>
            </a:r>
            <a:endParaRPr lang="ko-KR" altLang="en-US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A7FE264-0246-435E-AF1D-C8B7F96440D8}"/>
              </a:ext>
            </a:extLst>
          </p:cNvPr>
          <p:cNvSpPr txBox="1">
            <a:spLocks/>
          </p:cNvSpPr>
          <p:nvPr/>
        </p:nvSpPr>
        <p:spPr>
          <a:xfrm>
            <a:off x="367303" y="77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모바일 어플 구현 </a:t>
            </a:r>
          </a:p>
        </p:txBody>
      </p:sp>
    </p:spTree>
    <p:extLst>
      <p:ext uri="{BB962C8B-B14F-4D97-AF65-F5344CB8AC3E}">
        <p14:creationId xmlns:p14="http://schemas.microsoft.com/office/powerpoint/2010/main" val="2676895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ED338C-0E16-4331-B331-ECAAEA952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0882"/>
            <a:ext cx="10515600" cy="510234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완성된 부분</a:t>
            </a: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marL="914400" lvl="1" indent="-457200">
              <a:buAutoNum type="arabicParenR"/>
            </a:pP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CCTV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영상의 동물 감지</a:t>
            </a: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marL="914400" lvl="1" indent="-457200">
              <a:buAutoNum type="arabicParenR"/>
            </a:pP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푸시 알림 받는 어플 구현</a:t>
            </a: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미완성된 부분</a:t>
            </a: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1) YOLO 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서버와 어플의 연결 실패</a:t>
            </a: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2) 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안드로이드 앱과 서버의 연결 실패</a:t>
            </a: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추가할 부분</a:t>
            </a: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marL="914400" lvl="1" indent="-457200">
              <a:buAutoNum type="arabicParenR"/>
            </a:pP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YOLO 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코드를 서버에 연결할 수 있게 수정</a:t>
            </a: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marL="914400" lvl="1" indent="-457200">
              <a:buAutoNum type="arabicParenR"/>
            </a:pP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YOLO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와 호환가능한 서버 구축</a:t>
            </a: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marL="914400" lvl="1" indent="-457200">
              <a:buAutoNum type="arabicParenR"/>
            </a:pP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안드로이드 앱 </a:t>
            </a:r>
            <a:r>
              <a:rPr lang="en-US" altLang="ko-KR" dirty="0" err="1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Jsoup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에러 해결</a:t>
            </a: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marL="914400" lvl="1" indent="-457200">
              <a:buAutoNum type="arabicParenR"/>
            </a:pP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A7FE264-0246-435E-AF1D-C8B7F96440D8}"/>
              </a:ext>
            </a:extLst>
          </p:cNvPr>
          <p:cNvSpPr txBox="1">
            <a:spLocks/>
          </p:cNvSpPr>
          <p:nvPr/>
        </p:nvSpPr>
        <p:spPr>
          <a:xfrm>
            <a:off x="367303" y="77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결론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98238C-651C-4848-937F-C7EEA356CD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75" t="14584" r="20547" b="26805"/>
          <a:stretch/>
        </p:blipFill>
        <p:spPr>
          <a:xfrm>
            <a:off x="6410547" y="1658612"/>
            <a:ext cx="5189845" cy="284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C09F7B8-C07B-4E97-96A3-741DC4FF69E2}"/>
              </a:ext>
            </a:extLst>
          </p:cNvPr>
          <p:cNvSpPr/>
          <p:nvPr/>
        </p:nvSpPr>
        <p:spPr>
          <a:xfrm>
            <a:off x="8146452" y="1698057"/>
            <a:ext cx="1239680" cy="121263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 descr="Download Free png Check mark X mark Computer Icons Clip art ...">
            <a:extLst>
              <a:ext uri="{FF2B5EF4-FFF2-40B4-BE49-F238E27FC236}">
                <a16:creationId xmlns:a16="http://schemas.microsoft.com/office/drawing/2014/main" id="{A6F452B0-768C-4662-84CA-1FCF45CA2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51" b="9474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6452">
            <a:off x="9378971" y="2211436"/>
            <a:ext cx="1053092" cy="91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A2C1A714-296C-481D-9561-5C466F2C4C9A}"/>
              </a:ext>
            </a:extLst>
          </p:cNvPr>
          <p:cNvSpPr/>
          <p:nvPr/>
        </p:nvSpPr>
        <p:spPr>
          <a:xfrm>
            <a:off x="10151913" y="2729630"/>
            <a:ext cx="1239680" cy="121263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5987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45C1FF3-1D85-4C9A-9CA2-1F2CC1185A5C}"/>
              </a:ext>
            </a:extLst>
          </p:cNvPr>
          <p:cNvSpPr txBox="1">
            <a:spLocks/>
          </p:cNvSpPr>
          <p:nvPr/>
        </p:nvSpPr>
        <p:spPr>
          <a:xfrm>
            <a:off x="3554818" y="2264735"/>
            <a:ext cx="5082363" cy="2623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6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감사합니다</a:t>
            </a:r>
            <a:endParaRPr lang="en-US" altLang="ko-KR" sz="66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ctr"/>
            <a:endParaRPr lang="en-US" altLang="ko-KR" sz="66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ctr"/>
            <a:r>
              <a:rPr lang="en-US" altLang="ko-KR" sz="66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Q&amp;A</a:t>
            </a:r>
            <a:endParaRPr lang="ko-KR" altLang="en-US" sz="66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980D88-5D6E-46E5-9443-D00DB8E2FC06}"/>
              </a:ext>
            </a:extLst>
          </p:cNvPr>
          <p:cNvSpPr/>
          <p:nvPr/>
        </p:nvSpPr>
        <p:spPr>
          <a:xfrm>
            <a:off x="651164" y="-3810"/>
            <a:ext cx="1434811" cy="260260"/>
          </a:xfrm>
          <a:prstGeom prst="rect">
            <a:avLst/>
          </a:prstGeom>
          <a:solidFill>
            <a:srgbClr val="FB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42D56D-29D9-498A-97B4-A9049F92568E}"/>
              </a:ext>
            </a:extLst>
          </p:cNvPr>
          <p:cNvSpPr/>
          <p:nvPr/>
        </p:nvSpPr>
        <p:spPr>
          <a:xfrm>
            <a:off x="2085975" y="-3810"/>
            <a:ext cx="1244311" cy="260260"/>
          </a:xfrm>
          <a:prstGeom prst="rect">
            <a:avLst/>
          </a:prstGeom>
          <a:solidFill>
            <a:srgbClr val="93B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D84B09-6543-4756-B0BA-3F1E94BF47CC}"/>
              </a:ext>
            </a:extLst>
          </p:cNvPr>
          <p:cNvSpPr/>
          <p:nvPr/>
        </p:nvSpPr>
        <p:spPr>
          <a:xfrm>
            <a:off x="3330286" y="-3810"/>
            <a:ext cx="4337338" cy="260260"/>
          </a:xfrm>
          <a:prstGeom prst="rect">
            <a:avLst/>
          </a:prstGeom>
          <a:solidFill>
            <a:srgbClr val="FEC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F49016-A273-4402-9C25-397E88A579CA}"/>
              </a:ext>
            </a:extLst>
          </p:cNvPr>
          <p:cNvSpPr/>
          <p:nvPr/>
        </p:nvSpPr>
        <p:spPr>
          <a:xfrm>
            <a:off x="7667624" y="-3810"/>
            <a:ext cx="1741345" cy="260260"/>
          </a:xfrm>
          <a:prstGeom prst="rect">
            <a:avLst/>
          </a:prstGeom>
          <a:solidFill>
            <a:srgbClr val="104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94F378-E6F1-491F-86A5-622799514CD0}"/>
              </a:ext>
            </a:extLst>
          </p:cNvPr>
          <p:cNvSpPr/>
          <p:nvPr/>
        </p:nvSpPr>
        <p:spPr>
          <a:xfrm>
            <a:off x="-9525" y="-3810"/>
            <a:ext cx="660689" cy="260260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98A63F-E027-4A57-A26B-2DF8B718FA2C}"/>
              </a:ext>
            </a:extLst>
          </p:cNvPr>
          <p:cNvSpPr/>
          <p:nvPr/>
        </p:nvSpPr>
        <p:spPr>
          <a:xfrm>
            <a:off x="11531311" y="-3811"/>
            <a:ext cx="660689" cy="260260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A6F84F-963D-4B74-B2F5-BA8A9929FBF9}"/>
              </a:ext>
            </a:extLst>
          </p:cNvPr>
          <p:cNvSpPr/>
          <p:nvPr/>
        </p:nvSpPr>
        <p:spPr>
          <a:xfrm>
            <a:off x="9408969" y="-3812"/>
            <a:ext cx="2122342" cy="260260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80465A-DF8F-4510-8FA0-D0C289AC65DB}"/>
              </a:ext>
            </a:extLst>
          </p:cNvPr>
          <p:cNvSpPr/>
          <p:nvPr/>
        </p:nvSpPr>
        <p:spPr>
          <a:xfrm>
            <a:off x="660689" y="6614035"/>
            <a:ext cx="1434811" cy="260260"/>
          </a:xfrm>
          <a:prstGeom prst="rect">
            <a:avLst/>
          </a:prstGeom>
          <a:solidFill>
            <a:srgbClr val="FB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5440C7-DADD-48A9-AF05-E5C90F967822}"/>
              </a:ext>
            </a:extLst>
          </p:cNvPr>
          <p:cNvSpPr/>
          <p:nvPr/>
        </p:nvSpPr>
        <p:spPr>
          <a:xfrm>
            <a:off x="2095500" y="6614035"/>
            <a:ext cx="1244311" cy="260260"/>
          </a:xfrm>
          <a:prstGeom prst="rect">
            <a:avLst/>
          </a:prstGeom>
          <a:solidFill>
            <a:srgbClr val="93B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9126C1-CE4F-4718-B4BC-69084F025F24}"/>
              </a:ext>
            </a:extLst>
          </p:cNvPr>
          <p:cNvSpPr/>
          <p:nvPr/>
        </p:nvSpPr>
        <p:spPr>
          <a:xfrm>
            <a:off x="3339811" y="6614035"/>
            <a:ext cx="4337338" cy="260260"/>
          </a:xfrm>
          <a:prstGeom prst="rect">
            <a:avLst/>
          </a:prstGeom>
          <a:solidFill>
            <a:srgbClr val="FEC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0704C2-EB0B-4D45-8923-3094A104B75D}"/>
              </a:ext>
            </a:extLst>
          </p:cNvPr>
          <p:cNvSpPr/>
          <p:nvPr/>
        </p:nvSpPr>
        <p:spPr>
          <a:xfrm>
            <a:off x="7677149" y="6614035"/>
            <a:ext cx="1741345" cy="260260"/>
          </a:xfrm>
          <a:prstGeom prst="rect">
            <a:avLst/>
          </a:prstGeom>
          <a:solidFill>
            <a:srgbClr val="104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2D349C-B44B-43D3-83DC-E4F6ABD781AA}"/>
              </a:ext>
            </a:extLst>
          </p:cNvPr>
          <p:cNvSpPr/>
          <p:nvPr/>
        </p:nvSpPr>
        <p:spPr>
          <a:xfrm>
            <a:off x="0" y="6614035"/>
            <a:ext cx="660689" cy="260260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4C985-9A9A-4BC9-950D-73EA58FC592C}"/>
              </a:ext>
            </a:extLst>
          </p:cNvPr>
          <p:cNvSpPr/>
          <p:nvPr/>
        </p:nvSpPr>
        <p:spPr>
          <a:xfrm>
            <a:off x="11540836" y="6614034"/>
            <a:ext cx="660689" cy="260260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58170C-4D5D-4139-B433-105D4D952458}"/>
              </a:ext>
            </a:extLst>
          </p:cNvPr>
          <p:cNvSpPr/>
          <p:nvPr/>
        </p:nvSpPr>
        <p:spPr>
          <a:xfrm>
            <a:off x="9418494" y="6614033"/>
            <a:ext cx="2122342" cy="260260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38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41EC9-1D62-4C5A-AE14-7B49BEA7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94" y="19865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계획했던 프로젝트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3DA812-2083-4B93-AC77-5E9316676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8" t="27917" r="13906" b="7962"/>
          <a:stretch/>
        </p:blipFill>
        <p:spPr>
          <a:xfrm>
            <a:off x="1589055" y="1678947"/>
            <a:ext cx="9329739" cy="4738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271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6DFCF52-1078-4000-9537-B07CFD96F5DA}"/>
              </a:ext>
            </a:extLst>
          </p:cNvPr>
          <p:cNvCxnSpPr>
            <a:cxnSpLocks/>
          </p:cNvCxnSpPr>
          <p:nvPr/>
        </p:nvCxnSpPr>
        <p:spPr>
          <a:xfrm>
            <a:off x="10470140" y="3037502"/>
            <a:ext cx="0" cy="1692141"/>
          </a:xfrm>
          <a:prstGeom prst="line">
            <a:avLst/>
          </a:prstGeom>
          <a:ln w="889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FD43BB-CB3E-4863-BBCE-9218E1A06055}"/>
              </a:ext>
            </a:extLst>
          </p:cNvPr>
          <p:cNvSpPr/>
          <p:nvPr/>
        </p:nvSpPr>
        <p:spPr>
          <a:xfrm>
            <a:off x="651164" y="2973711"/>
            <a:ext cx="1434811" cy="382586"/>
          </a:xfrm>
          <a:prstGeom prst="rect">
            <a:avLst/>
          </a:prstGeom>
          <a:solidFill>
            <a:srgbClr val="FB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1391C27-E07B-4FD7-929E-B8DB515743D7}"/>
              </a:ext>
            </a:extLst>
          </p:cNvPr>
          <p:cNvSpPr/>
          <p:nvPr/>
        </p:nvSpPr>
        <p:spPr>
          <a:xfrm>
            <a:off x="2085975" y="2973711"/>
            <a:ext cx="1244311" cy="382586"/>
          </a:xfrm>
          <a:prstGeom prst="rect">
            <a:avLst/>
          </a:prstGeom>
          <a:solidFill>
            <a:srgbClr val="93B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6B13B6-0B03-4E47-B72F-548D914BFCDC}"/>
              </a:ext>
            </a:extLst>
          </p:cNvPr>
          <p:cNvSpPr/>
          <p:nvPr/>
        </p:nvSpPr>
        <p:spPr>
          <a:xfrm>
            <a:off x="3330286" y="2973711"/>
            <a:ext cx="4337338" cy="382586"/>
          </a:xfrm>
          <a:prstGeom prst="rect">
            <a:avLst/>
          </a:prstGeom>
          <a:solidFill>
            <a:srgbClr val="FEC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6CFEAB-5F8B-4B67-A1F3-D5D25FC4045E}"/>
              </a:ext>
            </a:extLst>
          </p:cNvPr>
          <p:cNvSpPr/>
          <p:nvPr/>
        </p:nvSpPr>
        <p:spPr>
          <a:xfrm>
            <a:off x="7667624" y="2973711"/>
            <a:ext cx="1741345" cy="382586"/>
          </a:xfrm>
          <a:prstGeom prst="rect">
            <a:avLst/>
          </a:prstGeom>
          <a:solidFill>
            <a:srgbClr val="104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31723F-6A03-4959-9895-7B6BB4291F99}"/>
              </a:ext>
            </a:extLst>
          </p:cNvPr>
          <p:cNvSpPr/>
          <p:nvPr/>
        </p:nvSpPr>
        <p:spPr>
          <a:xfrm>
            <a:off x="-9525" y="2973711"/>
            <a:ext cx="660689" cy="382586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EC5FE3-2738-4E46-A7E1-D488CA89698D}"/>
              </a:ext>
            </a:extLst>
          </p:cNvPr>
          <p:cNvSpPr/>
          <p:nvPr/>
        </p:nvSpPr>
        <p:spPr>
          <a:xfrm>
            <a:off x="11531311" y="2973710"/>
            <a:ext cx="660689" cy="382586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32F38C-F589-4DE1-BB5D-18F723058CAA}"/>
              </a:ext>
            </a:extLst>
          </p:cNvPr>
          <p:cNvSpPr/>
          <p:nvPr/>
        </p:nvSpPr>
        <p:spPr>
          <a:xfrm>
            <a:off x="9408969" y="2973709"/>
            <a:ext cx="2122342" cy="382586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2BFD6BD-CDDE-4D8E-B5E1-A3F2A7B0A23A}"/>
              </a:ext>
            </a:extLst>
          </p:cNvPr>
          <p:cNvSpPr/>
          <p:nvPr/>
        </p:nvSpPr>
        <p:spPr>
          <a:xfrm>
            <a:off x="1305569" y="3102002"/>
            <a:ext cx="126000" cy="12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01790A2-F10B-4243-B66E-A4C8A9E7898D}"/>
              </a:ext>
            </a:extLst>
          </p:cNvPr>
          <p:cNvSpPr/>
          <p:nvPr/>
        </p:nvSpPr>
        <p:spPr>
          <a:xfrm>
            <a:off x="5288939" y="3105968"/>
            <a:ext cx="126000" cy="12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15F243A-CD3A-44F8-8D7C-4B5ECDE67840}"/>
              </a:ext>
            </a:extLst>
          </p:cNvPr>
          <p:cNvSpPr/>
          <p:nvPr/>
        </p:nvSpPr>
        <p:spPr>
          <a:xfrm>
            <a:off x="2645130" y="3102002"/>
            <a:ext cx="126000" cy="12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4D68E4E-9E3A-44CC-9D8D-DBCF46B87F66}"/>
              </a:ext>
            </a:extLst>
          </p:cNvPr>
          <p:cNvSpPr/>
          <p:nvPr/>
        </p:nvSpPr>
        <p:spPr>
          <a:xfrm>
            <a:off x="8539795" y="3102002"/>
            <a:ext cx="126000" cy="12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39813C7-FCE1-443D-A96A-822359721F7F}"/>
              </a:ext>
            </a:extLst>
          </p:cNvPr>
          <p:cNvSpPr/>
          <p:nvPr/>
        </p:nvSpPr>
        <p:spPr>
          <a:xfrm>
            <a:off x="10407140" y="3102002"/>
            <a:ext cx="126000" cy="12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F9E5861-9229-4E4E-B0EF-0C07D1473CE4}"/>
              </a:ext>
            </a:extLst>
          </p:cNvPr>
          <p:cNvCxnSpPr/>
          <p:nvPr/>
        </p:nvCxnSpPr>
        <p:spPr>
          <a:xfrm>
            <a:off x="1359044" y="3228002"/>
            <a:ext cx="0" cy="1162050"/>
          </a:xfrm>
          <a:prstGeom prst="line">
            <a:avLst/>
          </a:prstGeom>
          <a:ln w="88900">
            <a:solidFill>
              <a:srgbClr val="FB6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9CE791E-AA11-4628-B35E-E63B2A0CB749}"/>
              </a:ext>
            </a:extLst>
          </p:cNvPr>
          <p:cNvCxnSpPr/>
          <p:nvPr/>
        </p:nvCxnSpPr>
        <p:spPr>
          <a:xfrm>
            <a:off x="2705099" y="1932311"/>
            <a:ext cx="0" cy="1162050"/>
          </a:xfrm>
          <a:prstGeom prst="line">
            <a:avLst/>
          </a:prstGeom>
          <a:ln w="88900">
            <a:solidFill>
              <a:srgbClr val="93BD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131D0F5-8C74-4A2A-9C8D-89A5E8F29290}"/>
              </a:ext>
            </a:extLst>
          </p:cNvPr>
          <p:cNvCxnSpPr/>
          <p:nvPr/>
        </p:nvCxnSpPr>
        <p:spPr>
          <a:xfrm>
            <a:off x="5342414" y="3228002"/>
            <a:ext cx="0" cy="1162050"/>
          </a:xfrm>
          <a:prstGeom prst="line">
            <a:avLst/>
          </a:prstGeom>
          <a:ln w="88900">
            <a:solidFill>
              <a:srgbClr val="FEC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650AFF3-0374-46C6-B355-51CC6A5E15FE}"/>
              </a:ext>
            </a:extLst>
          </p:cNvPr>
          <p:cNvCxnSpPr/>
          <p:nvPr/>
        </p:nvCxnSpPr>
        <p:spPr>
          <a:xfrm>
            <a:off x="8594490" y="1863141"/>
            <a:ext cx="0" cy="1162050"/>
          </a:xfrm>
          <a:prstGeom prst="line">
            <a:avLst/>
          </a:prstGeom>
          <a:ln w="88900">
            <a:solidFill>
              <a:srgbClr val="104A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640A307-739E-46E5-AC06-1916346D3861}"/>
              </a:ext>
            </a:extLst>
          </p:cNvPr>
          <p:cNvSpPr/>
          <p:nvPr/>
        </p:nvSpPr>
        <p:spPr>
          <a:xfrm>
            <a:off x="722284" y="4272143"/>
            <a:ext cx="1296000" cy="1296000"/>
          </a:xfrm>
          <a:prstGeom prst="ellipse">
            <a:avLst/>
          </a:prstGeom>
          <a:solidFill>
            <a:srgbClr val="FB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B8D1004-1034-46FA-92E9-F1878FD36C43}"/>
              </a:ext>
            </a:extLst>
          </p:cNvPr>
          <p:cNvSpPr/>
          <p:nvPr/>
        </p:nvSpPr>
        <p:spPr>
          <a:xfrm>
            <a:off x="2056219" y="1148166"/>
            <a:ext cx="1296000" cy="1296000"/>
          </a:xfrm>
          <a:prstGeom prst="ellipse">
            <a:avLst/>
          </a:prstGeom>
          <a:solidFill>
            <a:srgbClr val="93B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69B83EC-51BC-44BE-B208-07112D1AF132}"/>
              </a:ext>
            </a:extLst>
          </p:cNvPr>
          <p:cNvSpPr/>
          <p:nvPr/>
        </p:nvSpPr>
        <p:spPr>
          <a:xfrm>
            <a:off x="4690545" y="3962366"/>
            <a:ext cx="1296000" cy="1296000"/>
          </a:xfrm>
          <a:prstGeom prst="ellipse">
            <a:avLst/>
          </a:prstGeom>
          <a:solidFill>
            <a:srgbClr val="FEC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203F5FB-0049-41C7-8E8A-C3C9579110D0}"/>
              </a:ext>
            </a:extLst>
          </p:cNvPr>
          <p:cNvSpPr/>
          <p:nvPr/>
        </p:nvSpPr>
        <p:spPr>
          <a:xfrm>
            <a:off x="7946490" y="587040"/>
            <a:ext cx="1296000" cy="1296000"/>
          </a:xfrm>
          <a:prstGeom prst="ellipse">
            <a:avLst/>
          </a:prstGeom>
          <a:solidFill>
            <a:srgbClr val="104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B80A91D-AC35-41F4-AFA9-52429209EC92}"/>
              </a:ext>
            </a:extLst>
          </p:cNvPr>
          <p:cNvSpPr/>
          <p:nvPr/>
        </p:nvSpPr>
        <p:spPr>
          <a:xfrm>
            <a:off x="9822140" y="4628043"/>
            <a:ext cx="1296000" cy="1296000"/>
          </a:xfrm>
          <a:prstGeom prst="ellipse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4992FA-DA3E-49A8-A678-CD9A5438D54A}"/>
              </a:ext>
            </a:extLst>
          </p:cNvPr>
          <p:cNvSpPr txBox="1"/>
          <p:nvPr/>
        </p:nvSpPr>
        <p:spPr>
          <a:xfrm>
            <a:off x="544717" y="2121000"/>
            <a:ext cx="1535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구글 이미지 </a:t>
            </a:r>
            <a:r>
              <a:rPr lang="ko-KR" altLang="en-US" dirty="0" err="1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크롤링</a:t>
            </a:r>
            <a:endParaRPr lang="ko-KR" altLang="en-US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ECD5C2-99D8-4368-8027-E6E39B822604}"/>
              </a:ext>
            </a:extLst>
          </p:cNvPr>
          <p:cNvSpPr txBox="1"/>
          <p:nvPr/>
        </p:nvSpPr>
        <p:spPr>
          <a:xfrm>
            <a:off x="2100150" y="3573052"/>
            <a:ext cx="11473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수집한</a:t>
            </a: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이미지</a:t>
            </a: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ctr"/>
            <a:r>
              <a:rPr lang="ko-KR" altLang="en-US" dirty="0" err="1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라벨링</a:t>
            </a:r>
            <a:endParaRPr lang="ko-KR" altLang="en-US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C3EDBE-D7C6-4E4B-8338-0DA7592702EA}"/>
              </a:ext>
            </a:extLst>
          </p:cNvPr>
          <p:cNvSpPr txBox="1"/>
          <p:nvPr/>
        </p:nvSpPr>
        <p:spPr>
          <a:xfrm>
            <a:off x="3735722" y="2449006"/>
            <a:ext cx="3373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YOLO v4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를 이용해 데이터 학습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B56E25-9C2B-4E8A-BCC9-F1371CC35717}"/>
              </a:ext>
            </a:extLst>
          </p:cNvPr>
          <p:cNvSpPr txBox="1"/>
          <p:nvPr/>
        </p:nvSpPr>
        <p:spPr>
          <a:xfrm>
            <a:off x="7142007" y="3561828"/>
            <a:ext cx="2738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cctv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영상으로</a:t>
            </a: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정확도 테스트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691FDE-19F8-4A79-82B6-D44079E34761}"/>
              </a:ext>
            </a:extLst>
          </p:cNvPr>
          <p:cNvSpPr txBox="1"/>
          <p:nvPr/>
        </p:nvSpPr>
        <p:spPr>
          <a:xfrm>
            <a:off x="9521357" y="2338062"/>
            <a:ext cx="1769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i="1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앱 개발</a:t>
            </a:r>
            <a:endParaRPr lang="en-US" altLang="ko-KR" b="1" i="1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45" name="그래픽 44">
            <a:extLst>
              <a:ext uri="{FF2B5EF4-FFF2-40B4-BE49-F238E27FC236}">
                <a16:creationId xmlns:a16="http://schemas.microsoft.com/office/drawing/2014/main" id="{38DF5E81-3B33-40FD-AF15-FCE9F4C67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200" y="4637896"/>
            <a:ext cx="488279" cy="488279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2574ED04-2784-4E56-B548-D345678CA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45530" y="4778241"/>
            <a:ext cx="619825" cy="619825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0582D486-587E-48E5-81B7-25E71B0D6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4401" y="795790"/>
            <a:ext cx="760178" cy="760178"/>
          </a:xfrm>
          <a:prstGeom prst="rect">
            <a:avLst/>
          </a:prstGeom>
        </p:spPr>
      </p:pic>
      <p:pic>
        <p:nvPicPr>
          <p:cNvPr id="60" name="그래픽 59">
            <a:extLst>
              <a:ext uri="{FF2B5EF4-FFF2-40B4-BE49-F238E27FC236}">
                <a16:creationId xmlns:a16="http://schemas.microsoft.com/office/drawing/2014/main" id="{4666BFC9-6EE5-4B58-9EB8-1D852D385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8398" y="4874301"/>
            <a:ext cx="803484" cy="803484"/>
          </a:xfrm>
          <a:prstGeom prst="rect">
            <a:avLst/>
          </a:prstGeom>
        </p:spPr>
      </p:pic>
      <p:sp>
        <p:nvSpPr>
          <p:cNvPr id="2" name="AutoShape 2" descr="Machine free icon">
            <a:extLst>
              <a:ext uri="{FF2B5EF4-FFF2-40B4-BE49-F238E27FC236}">
                <a16:creationId xmlns:a16="http://schemas.microsoft.com/office/drawing/2014/main" id="{1F49D373-DA0A-42F7-A922-B98E540637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8149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1E12AB73-6556-4B8E-9E2D-6F93686B99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47713" y="4154584"/>
            <a:ext cx="946918" cy="94691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1289F994-EE75-4220-9863-7CBD130069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42910" y="1651866"/>
            <a:ext cx="390200" cy="3902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125683C-7F75-466B-9786-148062191D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17768" y="1461596"/>
            <a:ext cx="658580" cy="658580"/>
          </a:xfrm>
          <a:prstGeom prst="rect">
            <a:avLst/>
          </a:prstGeom>
        </p:spPr>
      </p:pic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88B5518F-0DCD-44D6-A7E1-9836786A9228}"/>
              </a:ext>
            </a:extLst>
          </p:cNvPr>
          <p:cNvSpPr/>
          <p:nvPr/>
        </p:nvSpPr>
        <p:spPr>
          <a:xfrm rot="10800000">
            <a:off x="10249527" y="1718863"/>
            <a:ext cx="441226" cy="421444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635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6EB524D-0143-4854-8802-B76907B53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18" y="1690688"/>
            <a:ext cx="3336280" cy="4594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KakaoTalk_20200611_030804535">
            <a:hlinkClick r:id="" action="ppaction://media"/>
            <a:extLst>
              <a:ext uri="{FF2B5EF4-FFF2-40B4-BE49-F238E27FC236}">
                <a16:creationId xmlns:a16="http://schemas.microsoft.com/office/drawing/2014/main" id="{CE0E1C87-FD95-4CB6-88C4-1E76767491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71224" y="2383039"/>
            <a:ext cx="5025257" cy="2805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0CA4E9-93E6-4FA8-9929-3F77B7B4835E}"/>
              </a:ext>
            </a:extLst>
          </p:cNvPr>
          <p:cNvSpPr txBox="1"/>
          <p:nvPr/>
        </p:nvSpPr>
        <p:spPr>
          <a:xfrm>
            <a:off x="6995604" y="5473348"/>
            <a:ext cx="3000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고양이  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7FB2639-B04B-47FA-915A-62CC2EB5DECD}"/>
              </a:ext>
            </a:extLst>
          </p:cNvPr>
          <p:cNvSpPr txBox="1">
            <a:spLocks/>
          </p:cNvSpPr>
          <p:nvPr/>
        </p:nvSpPr>
        <p:spPr>
          <a:xfrm>
            <a:off x="385439" y="1263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1. </a:t>
            </a:r>
            <a:r>
              <a:rPr lang="ko-KR" altLang="en-US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유해동물 탐지 시연 영상</a:t>
            </a:r>
            <a:r>
              <a:rPr lang="en-US" altLang="ko-KR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endParaRPr lang="ko-KR" altLang="en-US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85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41EC9-1D62-4C5A-AE14-7B49BEA7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39" y="126370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1. 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유해동물 탐지 시연 영상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endParaRPr lang="ko-KR" altLang="en-US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FDA6828-DC61-479E-A772-33A1A829A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271" y="1599022"/>
            <a:ext cx="3561752" cy="485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KakaoTalk_20200611_030815954">
            <a:hlinkClick r:id="" action="ppaction://media"/>
            <a:extLst>
              <a:ext uri="{FF2B5EF4-FFF2-40B4-BE49-F238E27FC236}">
                <a16:creationId xmlns:a16="http://schemas.microsoft.com/office/drawing/2014/main" id="{C64BD6A0-B7E4-42A3-8351-77B59B8CC4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67113" y="2457097"/>
            <a:ext cx="4994135" cy="2788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3147DE-F8AA-42D4-B516-BED24BC3BEFB}"/>
              </a:ext>
            </a:extLst>
          </p:cNvPr>
          <p:cNvSpPr txBox="1"/>
          <p:nvPr/>
        </p:nvSpPr>
        <p:spPr>
          <a:xfrm>
            <a:off x="6942339" y="5539666"/>
            <a:ext cx="3000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고양이  </a:t>
            </a:r>
          </a:p>
        </p:txBody>
      </p:sp>
    </p:spTree>
    <p:extLst>
      <p:ext uri="{BB962C8B-B14F-4D97-AF65-F5344CB8AC3E}">
        <p14:creationId xmlns:p14="http://schemas.microsoft.com/office/powerpoint/2010/main" val="328407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41EC9-1D62-4C5A-AE14-7B49BEA7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61" y="122542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1. 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유해동물 탐지 시연 영상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endParaRPr lang="ko-KR" altLang="en-US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5D1B00D-FED3-4816-B241-E8BABD1C7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39" y="1508760"/>
            <a:ext cx="3460055" cy="4858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KakaoTalk_20200611_030831539">
            <a:hlinkClick r:id="" action="ppaction://media"/>
            <a:extLst>
              <a:ext uri="{FF2B5EF4-FFF2-40B4-BE49-F238E27FC236}">
                <a16:creationId xmlns:a16="http://schemas.microsoft.com/office/drawing/2014/main" id="{552DAFE0-8339-415A-B440-B020EFB2F6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68627" y="2393657"/>
            <a:ext cx="5123534" cy="2860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64D24E-FA35-4663-B325-F47B46B0AFF1}"/>
              </a:ext>
            </a:extLst>
          </p:cNvPr>
          <p:cNvSpPr txBox="1"/>
          <p:nvPr/>
        </p:nvSpPr>
        <p:spPr>
          <a:xfrm>
            <a:off x="7057747" y="5549456"/>
            <a:ext cx="3000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고라니  </a:t>
            </a:r>
          </a:p>
        </p:txBody>
      </p:sp>
    </p:spTree>
    <p:extLst>
      <p:ext uri="{BB962C8B-B14F-4D97-AF65-F5344CB8AC3E}">
        <p14:creationId xmlns:p14="http://schemas.microsoft.com/office/powerpoint/2010/main" val="397878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41EC9-1D62-4C5A-AE14-7B49BEA7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83" y="160939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1. 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유해동물 탐지 시연 영상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endParaRPr lang="ko-KR" altLang="en-US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1917E15-9408-4983-8CF5-B44C64AB5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42" y="1575278"/>
            <a:ext cx="4180906" cy="5033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KakaoTalk_20200611_030844313">
            <a:hlinkClick r:id="" action="ppaction://media"/>
            <a:extLst>
              <a:ext uri="{FF2B5EF4-FFF2-40B4-BE49-F238E27FC236}">
                <a16:creationId xmlns:a16="http://schemas.microsoft.com/office/drawing/2014/main" id="{3231EBD4-EC7F-456A-A5EF-627928629D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69029" y="2459292"/>
            <a:ext cx="5044694" cy="2837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A27E94-C2F7-495A-B54E-5022FA5331BD}"/>
              </a:ext>
            </a:extLst>
          </p:cNvPr>
          <p:cNvSpPr txBox="1"/>
          <p:nvPr/>
        </p:nvSpPr>
        <p:spPr>
          <a:xfrm>
            <a:off x="7341833" y="5628443"/>
            <a:ext cx="3000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멧돼지 </a:t>
            </a:r>
          </a:p>
        </p:txBody>
      </p:sp>
    </p:spTree>
    <p:extLst>
      <p:ext uri="{BB962C8B-B14F-4D97-AF65-F5344CB8AC3E}">
        <p14:creationId xmlns:p14="http://schemas.microsoft.com/office/powerpoint/2010/main" val="78595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67171-2EC0-4034-8BB4-438C49C1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9" y="223082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2. 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서버 구축 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DB408C21-CA94-41F9-8D05-712769F7E445}"/>
              </a:ext>
            </a:extLst>
          </p:cNvPr>
          <p:cNvSpPr txBox="1">
            <a:spLocks/>
          </p:cNvSpPr>
          <p:nvPr/>
        </p:nvSpPr>
        <p:spPr>
          <a:xfrm>
            <a:off x="7380040" y="5744328"/>
            <a:ext cx="4152053" cy="5797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Ubuntu 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환경에서의 서버 구축</a:t>
            </a: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5" name="그림 4" descr="스크린샷, 모니터, 컴퓨터, 노트북이(가) 표시된 사진&#10;&#10;자동 생성된 설명">
            <a:extLst>
              <a:ext uri="{FF2B5EF4-FFF2-40B4-BE49-F238E27FC236}">
                <a16:creationId xmlns:a16="http://schemas.microsoft.com/office/drawing/2014/main" id="{41B4C43A-AFE9-4ED4-88E5-7E5B41306E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1" r="18103" b="1489"/>
          <a:stretch/>
        </p:blipFill>
        <p:spPr>
          <a:xfrm>
            <a:off x="1175551" y="1548645"/>
            <a:ext cx="5812238" cy="4775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014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15769D5-1652-4044-BFAF-396A5F87A65D}"/>
              </a:ext>
            </a:extLst>
          </p:cNvPr>
          <p:cNvSpPr/>
          <p:nvPr/>
        </p:nvSpPr>
        <p:spPr>
          <a:xfrm>
            <a:off x="6224441" y="2571750"/>
            <a:ext cx="1528909" cy="249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667171-2EC0-4034-8BB4-438C49C1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9" y="223082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2. 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서버 구축 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392CDA09-AA51-4451-B783-1653B107D34C}"/>
              </a:ext>
            </a:extLst>
          </p:cNvPr>
          <p:cNvSpPr txBox="1">
            <a:spLocks/>
          </p:cNvSpPr>
          <p:nvPr/>
        </p:nvSpPr>
        <p:spPr>
          <a:xfrm>
            <a:off x="539204" y="1408809"/>
            <a:ext cx="5047721" cy="4194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1) </a:t>
            </a:r>
            <a:r>
              <a:rPr lang="en-US" altLang="ko-KR" sz="2400" dirty="0" err="1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image.c</a:t>
            </a:r>
            <a:r>
              <a:rPr lang="en-US" altLang="ko-KR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lang="ko-KR" altLang="en-US" sz="24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파일 이용</a:t>
            </a:r>
            <a:endParaRPr lang="en-US" altLang="ko-KR" sz="24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3C84E0-8871-40D7-A053-E384871CE26A}"/>
              </a:ext>
            </a:extLst>
          </p:cNvPr>
          <p:cNvSpPr/>
          <p:nvPr/>
        </p:nvSpPr>
        <p:spPr>
          <a:xfrm>
            <a:off x="6186341" y="2499062"/>
            <a:ext cx="53012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예상 오류 원인</a:t>
            </a:r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just"/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just"/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가상머신 우분투의 서버와 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YOLO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가 돌아가는 윈도우 </a:t>
            </a:r>
            <a:r>
              <a:rPr lang="en-US" altLang="ko-KR" dirty="0" err="1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Colab</a:t>
            </a:r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의 연결이 없음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.</a:t>
            </a:r>
          </a:p>
          <a:p>
            <a:pPr algn="just"/>
            <a:endParaRPr lang="en-US" altLang="ko-KR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just"/>
            <a:r>
              <a:rPr lang="ko-KR" altLang="en-US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구글 드라이브에 생성된 파일을 구축된 웹서버로 불러올 수 없음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.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711F264-A66B-40F3-A74D-D333AA600454}"/>
              </a:ext>
            </a:extLst>
          </p:cNvPr>
          <p:cNvSpPr txBox="1"/>
          <p:nvPr/>
        </p:nvSpPr>
        <p:spPr>
          <a:xfrm>
            <a:off x="747188" y="2020969"/>
            <a:ext cx="311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Darknet/</a:t>
            </a:r>
            <a:r>
              <a:rPr lang="en-US" altLang="ko-KR" dirty="0" err="1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src</a:t>
            </a:r>
            <a:r>
              <a:rPr lang="en-US" altLang="ko-KR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/</a:t>
            </a:r>
            <a:r>
              <a:rPr lang="en-US" altLang="ko-KR" dirty="0" err="1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image.c</a:t>
            </a:r>
            <a:r>
              <a:rPr lang="en-US" altLang="ko-KR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파일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AF0A7E-E31D-467F-A67C-ED5E828C6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23" y="2390301"/>
            <a:ext cx="5129435" cy="35255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19747FE-9242-4A5B-AAEE-4F0A6FAAB089}"/>
              </a:ext>
            </a:extLst>
          </p:cNvPr>
          <p:cNvSpPr/>
          <p:nvPr/>
        </p:nvSpPr>
        <p:spPr>
          <a:xfrm>
            <a:off x="1210059" y="3696763"/>
            <a:ext cx="4074323" cy="1870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C585A295-2771-407D-9B46-3AD2B2E952C2}"/>
              </a:ext>
            </a:extLst>
          </p:cNvPr>
          <p:cNvSpPr txBox="1"/>
          <p:nvPr/>
        </p:nvSpPr>
        <p:spPr>
          <a:xfrm>
            <a:off x="3247220" y="5638820"/>
            <a:ext cx="3470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클래스가 </a:t>
            </a:r>
            <a:r>
              <a:rPr lang="en-US" altLang="ko-KR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“</a:t>
            </a:r>
            <a:r>
              <a:rPr lang="en-US" altLang="ko-KR" dirty="0" err="1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wildboar</a:t>
            </a:r>
            <a:r>
              <a:rPr lang="en-US" altLang="ko-KR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”</a:t>
            </a:r>
            <a:r>
              <a:rPr lang="ko-KR" altLang="en-US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라면 </a:t>
            </a:r>
            <a:r>
              <a:rPr lang="en-US" altLang="ko-KR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localhost</a:t>
            </a:r>
            <a:r>
              <a:rPr lang="ko-KR" altLang="en-US" dirty="0">
                <a:solidFill>
                  <a:srgbClr val="FF0000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의 파일 수정</a:t>
            </a:r>
          </a:p>
        </p:txBody>
      </p:sp>
    </p:spTree>
    <p:extLst>
      <p:ext uri="{BB962C8B-B14F-4D97-AF65-F5344CB8AC3E}">
        <p14:creationId xmlns:p14="http://schemas.microsoft.com/office/powerpoint/2010/main" val="1712819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450</Words>
  <Application>Microsoft Office PowerPoint</Application>
  <PresentationFormat>와이드스크린</PresentationFormat>
  <Paragraphs>94</Paragraphs>
  <Slides>18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12롯데마트행복Light</vt:lpstr>
      <vt:lpstr>맑은 고딕</vt:lpstr>
      <vt:lpstr>Arial</vt:lpstr>
      <vt:lpstr>Wingdings</vt:lpstr>
      <vt:lpstr>Office 테마</vt:lpstr>
      <vt:lpstr>유해 동물 감지 시스템 구축 최종 발표 </vt:lpstr>
      <vt:lpstr>계획했던 프로젝트</vt:lpstr>
      <vt:lpstr>PowerPoint 프레젠테이션</vt:lpstr>
      <vt:lpstr>PowerPoint 프레젠테이션</vt:lpstr>
      <vt:lpstr>1. 유해동물 탐지 시연 영상 </vt:lpstr>
      <vt:lpstr>1. 유해동물 탐지 시연 영상 </vt:lpstr>
      <vt:lpstr>1. 유해동물 탐지 시연 영상 </vt:lpstr>
      <vt:lpstr>2. 서버 구축 </vt:lpstr>
      <vt:lpstr>2. 서버 구축 </vt:lpstr>
      <vt:lpstr>2. 서버 구축 </vt:lpstr>
      <vt:lpstr>2. 서버 구축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동물 감지 시스템 구축</dc:title>
  <dc:creator>Hwang Soo In</dc:creator>
  <cp:lastModifiedBy>mark2</cp:lastModifiedBy>
  <cp:revision>62</cp:revision>
  <dcterms:created xsi:type="dcterms:W3CDTF">2020-05-19T14:56:26Z</dcterms:created>
  <dcterms:modified xsi:type="dcterms:W3CDTF">2020-06-11T03:02:04Z</dcterms:modified>
</cp:coreProperties>
</file>